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metadata" ContentType="application/binary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jKqUmtd6oqpwVovS8YV5VjCSt6L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95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customschemas.google.com/relationships/presentationmetadata" Target="metadata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3716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marL="137160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>
  <p:cSld name="Diapositiva de título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iapositiva de título">
  <p:cSld name="2_Diapositiva de título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7"/>
          <p:cNvGrpSpPr/>
          <p:nvPr/>
        </p:nvGrpSpPr>
        <p:grpSpPr>
          <a:xfrm>
            <a:off x="-386528" y="4821027"/>
            <a:ext cx="2198283" cy="2516131"/>
            <a:chOff x="-542497" y="4226869"/>
            <a:chExt cx="2832279" cy="3241796"/>
          </a:xfrm>
        </p:grpSpPr>
        <p:pic>
          <p:nvPicPr>
            <p:cNvPr id="28" name="Google Shape;28;p7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 rot="3201629">
              <a:off x="785206" y="4837356"/>
              <a:ext cx="973345" cy="172734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9" name="Google Shape;29;p7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 rot="-384913">
              <a:off x="-417558" y="4299125"/>
              <a:ext cx="1423179" cy="231615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0" name="Google Shape;30;p7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 rot="254834">
              <a:off x="-73105" y="5903379"/>
              <a:ext cx="2319138" cy="126743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1" name="Google Shape;31;p7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 rot="-500268">
              <a:off x="-192184" y="5204692"/>
              <a:ext cx="1491700" cy="132191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2" name="Google Shape;32;p7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 rot="2920717">
              <a:off x="267362" y="5870581"/>
              <a:ext cx="1166699" cy="1397326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3" name="Google Shape;33;p7"/>
          <p:cNvGrpSpPr/>
          <p:nvPr/>
        </p:nvGrpSpPr>
        <p:grpSpPr>
          <a:xfrm flipH="1">
            <a:off x="10415790" y="4886434"/>
            <a:ext cx="2198283" cy="2516131"/>
            <a:chOff x="-542497" y="4226869"/>
            <a:chExt cx="2832279" cy="3241796"/>
          </a:xfrm>
        </p:grpSpPr>
        <p:pic>
          <p:nvPicPr>
            <p:cNvPr id="34" name="Google Shape;34;p7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 rot="3201629">
              <a:off x="785206" y="4837356"/>
              <a:ext cx="973345" cy="172734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5" name="Google Shape;35;p7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 rot="-384913">
              <a:off x="-417558" y="4299125"/>
              <a:ext cx="1423179" cy="231615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6" name="Google Shape;36;p7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 rot="254834">
              <a:off x="-73105" y="5903379"/>
              <a:ext cx="2319138" cy="126743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7" name="Google Shape;37;p7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 rot="-500268">
              <a:off x="-192184" y="5204692"/>
              <a:ext cx="1491700" cy="132191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8" name="Google Shape;38;p7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 rot="2920717">
              <a:off x="267362" y="5870581"/>
              <a:ext cx="1166699" cy="1397326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39" name="Google Shape;39;p7"/>
          <p:cNvPicPr preferRelativeResize="0"/>
          <p:nvPr/>
        </p:nvPicPr>
        <p:blipFill rotWithShape="1">
          <a:blip r:embed="rId7">
            <a:alphaModFix amt="16000"/>
          </a:blip>
          <a:srcRect/>
          <a:stretch/>
        </p:blipFill>
        <p:spPr>
          <a:xfrm>
            <a:off x="1983164" y="1296704"/>
            <a:ext cx="8225672" cy="5391150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Google Shape;40;p7"/>
          <p:cNvSpPr/>
          <p:nvPr/>
        </p:nvSpPr>
        <p:spPr>
          <a:xfrm>
            <a:off x="-1295400" y="-1291139"/>
            <a:ext cx="13534339" cy="1304643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41;p7"/>
          <p:cNvSpPr/>
          <p:nvPr/>
        </p:nvSpPr>
        <p:spPr>
          <a:xfrm>
            <a:off x="-671170" y="6883400"/>
            <a:ext cx="13534339" cy="1304643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42;p7"/>
          <p:cNvSpPr/>
          <p:nvPr/>
        </p:nvSpPr>
        <p:spPr>
          <a:xfrm>
            <a:off x="12220875" y="-11056"/>
            <a:ext cx="1295400" cy="7182341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7"/>
          <p:cNvSpPr/>
          <p:nvPr/>
        </p:nvSpPr>
        <p:spPr>
          <a:xfrm>
            <a:off x="-1295400" y="-40755"/>
            <a:ext cx="1295400" cy="7182341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4" name="Google Shape;44;p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728318" y="235498"/>
            <a:ext cx="2060454" cy="4664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iapositiva de título">
  <p:cSld name="3_Diapositiva de título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oogle Shape;46;p8"/>
          <p:cNvGrpSpPr/>
          <p:nvPr/>
        </p:nvGrpSpPr>
        <p:grpSpPr>
          <a:xfrm>
            <a:off x="-386528" y="4821027"/>
            <a:ext cx="2198283" cy="2516131"/>
            <a:chOff x="-542497" y="4226869"/>
            <a:chExt cx="2832279" cy="3241796"/>
          </a:xfrm>
        </p:grpSpPr>
        <p:pic>
          <p:nvPicPr>
            <p:cNvPr id="47" name="Google Shape;47;p8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 rot="3201629">
              <a:off x="785206" y="4837356"/>
              <a:ext cx="973345" cy="172734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8" name="Google Shape;48;p8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 rot="-384913">
              <a:off x="-417558" y="4299125"/>
              <a:ext cx="1423179" cy="231615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9" name="Google Shape;49;p8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 rot="254834">
              <a:off x="-73105" y="5903379"/>
              <a:ext cx="2319138" cy="126743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0" name="Google Shape;50;p8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 rot="-500268">
              <a:off x="-192184" y="5204692"/>
              <a:ext cx="1491700" cy="132191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1" name="Google Shape;51;p8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 rot="2920717">
              <a:off x="267362" y="5870581"/>
              <a:ext cx="1166699" cy="1397326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2" name="Google Shape;52;p8"/>
          <p:cNvGrpSpPr/>
          <p:nvPr/>
        </p:nvGrpSpPr>
        <p:grpSpPr>
          <a:xfrm flipH="1">
            <a:off x="10415790" y="4886434"/>
            <a:ext cx="2198283" cy="2516131"/>
            <a:chOff x="-542497" y="4226869"/>
            <a:chExt cx="2832279" cy="3241796"/>
          </a:xfrm>
        </p:grpSpPr>
        <p:pic>
          <p:nvPicPr>
            <p:cNvPr id="53" name="Google Shape;53;p8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 rot="3201629">
              <a:off x="785206" y="4837356"/>
              <a:ext cx="973345" cy="172734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4" name="Google Shape;54;p8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 rot="-384913">
              <a:off x="-417558" y="4299125"/>
              <a:ext cx="1423179" cy="231615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5" name="Google Shape;55;p8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 rot="254834">
              <a:off x="-73105" y="5903379"/>
              <a:ext cx="2319138" cy="126743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6" name="Google Shape;56;p8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 rot="-500268">
              <a:off x="-192184" y="5204692"/>
              <a:ext cx="1491700" cy="132191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7" name="Google Shape;57;p8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 rot="2920717">
              <a:off x="267362" y="5870581"/>
              <a:ext cx="1166699" cy="1397326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8" name="Google Shape;58;p8"/>
          <p:cNvPicPr preferRelativeResize="0"/>
          <p:nvPr/>
        </p:nvPicPr>
        <p:blipFill rotWithShape="1">
          <a:blip r:embed="rId7">
            <a:alphaModFix amt="16000"/>
          </a:blip>
          <a:srcRect/>
          <a:stretch/>
        </p:blipFill>
        <p:spPr>
          <a:xfrm>
            <a:off x="1983164" y="1296704"/>
            <a:ext cx="8225672" cy="53911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9" name="Google Shape;59;p8"/>
          <p:cNvGrpSpPr/>
          <p:nvPr/>
        </p:nvGrpSpPr>
        <p:grpSpPr>
          <a:xfrm>
            <a:off x="-5025440" y="-520112"/>
            <a:ext cx="14979347" cy="2090495"/>
            <a:chOff x="-767103" y="-377221"/>
            <a:chExt cx="10711072" cy="1494821"/>
          </a:xfrm>
        </p:grpSpPr>
        <p:grpSp>
          <p:nvGrpSpPr>
            <p:cNvPr id="60" name="Google Shape;60;p8"/>
            <p:cNvGrpSpPr/>
            <p:nvPr/>
          </p:nvGrpSpPr>
          <p:grpSpPr>
            <a:xfrm>
              <a:off x="-182903" y="-16157"/>
              <a:ext cx="10063503" cy="1133757"/>
              <a:chOff x="-182903" y="-16157"/>
              <a:chExt cx="10063503" cy="1133757"/>
            </a:xfrm>
          </p:grpSpPr>
          <p:sp>
            <p:nvSpPr>
              <p:cNvPr id="61" name="Google Shape;61;p8"/>
              <p:cNvSpPr/>
              <p:nvPr/>
            </p:nvSpPr>
            <p:spPr>
              <a:xfrm>
                <a:off x="-56164" y="0"/>
                <a:ext cx="9936764" cy="1117600"/>
              </a:xfrm>
              <a:prstGeom prst="parallelogram">
                <a:avLst>
                  <a:gd name="adj" fmla="val 88636"/>
                </a:avLst>
              </a:prstGeom>
              <a:solidFill>
                <a:srgbClr val="2D5F5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2" name="Google Shape;62;p8"/>
              <p:cNvSpPr/>
              <p:nvPr/>
            </p:nvSpPr>
            <p:spPr>
              <a:xfrm>
                <a:off x="-182903" y="-16157"/>
                <a:ext cx="6710703" cy="1117600"/>
              </a:xfrm>
              <a:prstGeom prst="parallelogram">
                <a:avLst>
                  <a:gd name="adj" fmla="val 0"/>
                </a:avLst>
              </a:prstGeom>
              <a:solidFill>
                <a:srgbClr val="2D5F5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3" name="Google Shape;63;p8"/>
            <p:cNvGrpSpPr/>
            <p:nvPr/>
          </p:nvGrpSpPr>
          <p:grpSpPr>
            <a:xfrm>
              <a:off x="-119534" y="-377221"/>
              <a:ext cx="10063503" cy="1133757"/>
              <a:chOff x="-182903" y="-16157"/>
              <a:chExt cx="10063503" cy="1133757"/>
            </a:xfrm>
          </p:grpSpPr>
          <p:sp>
            <p:nvSpPr>
              <p:cNvPr id="64" name="Google Shape;64;p8"/>
              <p:cNvSpPr/>
              <p:nvPr/>
            </p:nvSpPr>
            <p:spPr>
              <a:xfrm>
                <a:off x="-56164" y="0"/>
                <a:ext cx="9936764" cy="1117600"/>
              </a:xfrm>
              <a:prstGeom prst="parallelogram">
                <a:avLst>
                  <a:gd name="adj" fmla="val 88636"/>
                </a:avLst>
              </a:prstGeom>
              <a:solidFill>
                <a:srgbClr val="3E887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5" name="Google Shape;65;p8"/>
              <p:cNvSpPr/>
              <p:nvPr/>
            </p:nvSpPr>
            <p:spPr>
              <a:xfrm>
                <a:off x="-182903" y="-16157"/>
                <a:ext cx="6710703" cy="1117600"/>
              </a:xfrm>
              <a:prstGeom prst="parallelogram">
                <a:avLst>
                  <a:gd name="adj" fmla="val 0"/>
                </a:avLst>
              </a:prstGeom>
              <a:solidFill>
                <a:srgbClr val="3E887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6" name="Google Shape;66;p8"/>
            <p:cNvGrpSpPr/>
            <p:nvPr/>
          </p:nvGrpSpPr>
          <p:grpSpPr>
            <a:xfrm>
              <a:off x="-767103" y="-16157"/>
              <a:ext cx="10063503" cy="1133757"/>
              <a:chOff x="-182903" y="-16157"/>
              <a:chExt cx="10063503" cy="1133757"/>
            </a:xfrm>
          </p:grpSpPr>
          <p:sp>
            <p:nvSpPr>
              <p:cNvPr id="67" name="Google Shape;67;p8"/>
              <p:cNvSpPr/>
              <p:nvPr/>
            </p:nvSpPr>
            <p:spPr>
              <a:xfrm>
                <a:off x="-56164" y="0"/>
                <a:ext cx="9936764" cy="1117600"/>
              </a:xfrm>
              <a:prstGeom prst="parallelogram">
                <a:avLst>
                  <a:gd name="adj" fmla="val 88636"/>
                </a:avLst>
              </a:prstGeom>
              <a:solidFill>
                <a:srgbClr val="70BE9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8" name="Google Shape;68;p8"/>
              <p:cNvSpPr/>
              <p:nvPr/>
            </p:nvSpPr>
            <p:spPr>
              <a:xfrm>
                <a:off x="-182903" y="-16157"/>
                <a:ext cx="6710703" cy="1117600"/>
              </a:xfrm>
              <a:prstGeom prst="parallelogram">
                <a:avLst>
                  <a:gd name="adj" fmla="val 0"/>
                </a:avLst>
              </a:prstGeom>
              <a:solidFill>
                <a:srgbClr val="70BE9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69" name="Google Shape;69;p8"/>
          <p:cNvSpPr/>
          <p:nvPr/>
        </p:nvSpPr>
        <p:spPr>
          <a:xfrm>
            <a:off x="-1295400" y="-1291139"/>
            <a:ext cx="13534339" cy="1304643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8"/>
          <p:cNvSpPr/>
          <p:nvPr/>
        </p:nvSpPr>
        <p:spPr>
          <a:xfrm>
            <a:off x="-671170" y="6896100"/>
            <a:ext cx="13534339" cy="1304643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8"/>
          <p:cNvSpPr/>
          <p:nvPr/>
        </p:nvSpPr>
        <p:spPr>
          <a:xfrm>
            <a:off x="12220875" y="1644"/>
            <a:ext cx="1295400" cy="7182341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8"/>
          <p:cNvSpPr/>
          <p:nvPr/>
        </p:nvSpPr>
        <p:spPr>
          <a:xfrm>
            <a:off x="-1291925" y="1644"/>
            <a:ext cx="1295400" cy="7182341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3" name="Google Shape;73;p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728318" y="235498"/>
            <a:ext cx="2060454" cy="4664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Diapositiva de título">
  <p:cSld name="4_Diapositiva de títul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oogle Shape;75;p9"/>
          <p:cNvGrpSpPr/>
          <p:nvPr/>
        </p:nvGrpSpPr>
        <p:grpSpPr>
          <a:xfrm>
            <a:off x="-386528" y="4821027"/>
            <a:ext cx="2198283" cy="2516131"/>
            <a:chOff x="-542497" y="4226869"/>
            <a:chExt cx="2832279" cy="3241796"/>
          </a:xfrm>
        </p:grpSpPr>
        <p:pic>
          <p:nvPicPr>
            <p:cNvPr id="76" name="Google Shape;76;p9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 rot="3201629">
              <a:off x="785206" y="4837356"/>
              <a:ext cx="973345" cy="172734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7" name="Google Shape;77;p9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 rot="-384913">
              <a:off x="-417558" y="4299125"/>
              <a:ext cx="1423179" cy="231615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8" name="Google Shape;78;p9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 rot="254834">
              <a:off x="-73105" y="5903379"/>
              <a:ext cx="2319138" cy="126743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9" name="Google Shape;79;p9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 rot="-500268">
              <a:off x="-192184" y="5204692"/>
              <a:ext cx="1491700" cy="132191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0" name="Google Shape;80;p9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 rot="2920717">
              <a:off x="267362" y="5870581"/>
              <a:ext cx="1166699" cy="1397326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81" name="Google Shape;81;p9"/>
          <p:cNvGrpSpPr/>
          <p:nvPr/>
        </p:nvGrpSpPr>
        <p:grpSpPr>
          <a:xfrm flipH="1">
            <a:off x="10415790" y="4886434"/>
            <a:ext cx="2198283" cy="2516131"/>
            <a:chOff x="-542497" y="4226869"/>
            <a:chExt cx="2832279" cy="3241796"/>
          </a:xfrm>
        </p:grpSpPr>
        <p:pic>
          <p:nvPicPr>
            <p:cNvPr id="82" name="Google Shape;82;p9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 rot="3201629">
              <a:off x="785206" y="4837356"/>
              <a:ext cx="973345" cy="172734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3" name="Google Shape;83;p9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 rot="-384913">
              <a:off x="-417558" y="4299125"/>
              <a:ext cx="1423179" cy="231615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4" name="Google Shape;84;p9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 rot="254834">
              <a:off x="-73105" y="5903379"/>
              <a:ext cx="2319138" cy="126743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5" name="Google Shape;85;p9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 rot="-500268">
              <a:off x="-192184" y="5204692"/>
              <a:ext cx="1491700" cy="132191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6" name="Google Shape;86;p9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 rot="2920717">
              <a:off x="267362" y="5870581"/>
              <a:ext cx="1166699" cy="1397326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87" name="Google Shape;87;p9"/>
          <p:cNvPicPr preferRelativeResize="0"/>
          <p:nvPr/>
        </p:nvPicPr>
        <p:blipFill rotWithShape="1">
          <a:blip r:embed="rId7">
            <a:alphaModFix amt="16000"/>
          </a:blip>
          <a:srcRect/>
          <a:stretch/>
        </p:blipFill>
        <p:spPr>
          <a:xfrm>
            <a:off x="1983164" y="1296704"/>
            <a:ext cx="8225672" cy="53911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8" name="Google Shape;88;p9"/>
          <p:cNvGrpSpPr/>
          <p:nvPr/>
        </p:nvGrpSpPr>
        <p:grpSpPr>
          <a:xfrm>
            <a:off x="-1520687" y="-517014"/>
            <a:ext cx="11474594" cy="1601377"/>
            <a:chOff x="-767103" y="-377221"/>
            <a:chExt cx="10711072" cy="1494821"/>
          </a:xfrm>
        </p:grpSpPr>
        <p:grpSp>
          <p:nvGrpSpPr>
            <p:cNvPr id="89" name="Google Shape;89;p9"/>
            <p:cNvGrpSpPr/>
            <p:nvPr/>
          </p:nvGrpSpPr>
          <p:grpSpPr>
            <a:xfrm>
              <a:off x="-182903" y="-16157"/>
              <a:ext cx="10063503" cy="1133757"/>
              <a:chOff x="-182903" y="-16157"/>
              <a:chExt cx="10063503" cy="1133757"/>
            </a:xfrm>
          </p:grpSpPr>
          <p:sp>
            <p:nvSpPr>
              <p:cNvPr id="90" name="Google Shape;90;p9"/>
              <p:cNvSpPr/>
              <p:nvPr/>
            </p:nvSpPr>
            <p:spPr>
              <a:xfrm>
                <a:off x="-56164" y="0"/>
                <a:ext cx="9936764" cy="1117600"/>
              </a:xfrm>
              <a:prstGeom prst="parallelogram">
                <a:avLst>
                  <a:gd name="adj" fmla="val 88636"/>
                </a:avLst>
              </a:prstGeom>
              <a:solidFill>
                <a:srgbClr val="2D5F5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1" name="Google Shape;91;p9"/>
              <p:cNvSpPr/>
              <p:nvPr/>
            </p:nvSpPr>
            <p:spPr>
              <a:xfrm>
                <a:off x="-182903" y="-16157"/>
                <a:ext cx="6710703" cy="1117600"/>
              </a:xfrm>
              <a:prstGeom prst="parallelogram">
                <a:avLst>
                  <a:gd name="adj" fmla="val 0"/>
                </a:avLst>
              </a:prstGeom>
              <a:solidFill>
                <a:srgbClr val="2D5F5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2" name="Google Shape;92;p9"/>
            <p:cNvGrpSpPr/>
            <p:nvPr/>
          </p:nvGrpSpPr>
          <p:grpSpPr>
            <a:xfrm>
              <a:off x="-119534" y="-377221"/>
              <a:ext cx="10063503" cy="1133757"/>
              <a:chOff x="-182903" y="-16157"/>
              <a:chExt cx="10063503" cy="1133757"/>
            </a:xfrm>
          </p:grpSpPr>
          <p:sp>
            <p:nvSpPr>
              <p:cNvPr id="93" name="Google Shape;93;p9"/>
              <p:cNvSpPr/>
              <p:nvPr/>
            </p:nvSpPr>
            <p:spPr>
              <a:xfrm>
                <a:off x="-56164" y="0"/>
                <a:ext cx="9936764" cy="1117600"/>
              </a:xfrm>
              <a:prstGeom prst="parallelogram">
                <a:avLst>
                  <a:gd name="adj" fmla="val 88636"/>
                </a:avLst>
              </a:prstGeom>
              <a:solidFill>
                <a:srgbClr val="3E887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4" name="Google Shape;94;p9"/>
              <p:cNvSpPr/>
              <p:nvPr/>
            </p:nvSpPr>
            <p:spPr>
              <a:xfrm>
                <a:off x="-182903" y="-16157"/>
                <a:ext cx="6710703" cy="1117600"/>
              </a:xfrm>
              <a:prstGeom prst="parallelogram">
                <a:avLst>
                  <a:gd name="adj" fmla="val 0"/>
                </a:avLst>
              </a:prstGeom>
              <a:solidFill>
                <a:srgbClr val="3E887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5" name="Google Shape;95;p9"/>
            <p:cNvGrpSpPr/>
            <p:nvPr/>
          </p:nvGrpSpPr>
          <p:grpSpPr>
            <a:xfrm>
              <a:off x="-767103" y="-16157"/>
              <a:ext cx="10063503" cy="1133757"/>
              <a:chOff x="-182903" y="-16157"/>
              <a:chExt cx="10063503" cy="1133757"/>
            </a:xfrm>
          </p:grpSpPr>
          <p:sp>
            <p:nvSpPr>
              <p:cNvPr id="96" name="Google Shape;96;p9"/>
              <p:cNvSpPr/>
              <p:nvPr/>
            </p:nvSpPr>
            <p:spPr>
              <a:xfrm>
                <a:off x="-56164" y="0"/>
                <a:ext cx="9936764" cy="1117600"/>
              </a:xfrm>
              <a:prstGeom prst="parallelogram">
                <a:avLst>
                  <a:gd name="adj" fmla="val 88636"/>
                </a:avLst>
              </a:prstGeom>
              <a:solidFill>
                <a:srgbClr val="70BE9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7" name="Google Shape;97;p9"/>
              <p:cNvSpPr/>
              <p:nvPr/>
            </p:nvSpPr>
            <p:spPr>
              <a:xfrm>
                <a:off x="-182903" y="-16157"/>
                <a:ext cx="6710703" cy="1117600"/>
              </a:xfrm>
              <a:prstGeom prst="parallelogram">
                <a:avLst>
                  <a:gd name="adj" fmla="val 0"/>
                </a:avLst>
              </a:prstGeom>
              <a:solidFill>
                <a:srgbClr val="70BE9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98" name="Google Shape;98;p9"/>
          <p:cNvSpPr/>
          <p:nvPr/>
        </p:nvSpPr>
        <p:spPr>
          <a:xfrm>
            <a:off x="-1295400" y="-1291139"/>
            <a:ext cx="13534339" cy="1304643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9"/>
          <p:cNvSpPr/>
          <p:nvPr/>
        </p:nvSpPr>
        <p:spPr>
          <a:xfrm>
            <a:off x="-671170" y="6896100"/>
            <a:ext cx="13534339" cy="1304643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9"/>
          <p:cNvSpPr/>
          <p:nvPr/>
        </p:nvSpPr>
        <p:spPr>
          <a:xfrm>
            <a:off x="12220875" y="1644"/>
            <a:ext cx="1295400" cy="7182341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9"/>
          <p:cNvSpPr/>
          <p:nvPr/>
        </p:nvSpPr>
        <p:spPr>
          <a:xfrm>
            <a:off x="-1291925" y="1644"/>
            <a:ext cx="1295400" cy="7182341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" name="Google Shape;102;p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728318" y="235498"/>
            <a:ext cx="2060454" cy="4664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iapositiva de título">
  <p:cSld name="1_Diapositiva de título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>
  <p:cSld name="Título y objetos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oogle Shape;105;p11"/>
          <p:cNvGrpSpPr/>
          <p:nvPr/>
        </p:nvGrpSpPr>
        <p:grpSpPr>
          <a:xfrm>
            <a:off x="0" y="0"/>
            <a:ext cx="12185950" cy="6858000"/>
            <a:chOff x="0" y="0"/>
            <a:chExt cx="12185950" cy="6858000"/>
          </a:xfrm>
        </p:grpSpPr>
        <p:pic>
          <p:nvPicPr>
            <p:cNvPr id="106" name="Google Shape;106;p11" descr="Imagen que contiene computadora&#10;&#10;Descripción generada automáticamente"/>
            <p:cNvPicPr preferRelativeResize="0"/>
            <p:nvPr/>
          </p:nvPicPr>
          <p:blipFill rotWithShape="1">
            <a:blip r:embed="rId2">
              <a:alphaModFix/>
            </a:blip>
            <a:srcRect l="86605" b="52381"/>
            <a:stretch/>
          </p:blipFill>
          <p:spPr>
            <a:xfrm>
              <a:off x="10555235" y="0"/>
              <a:ext cx="1630715" cy="326571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7" name="Google Shape;107;p11" descr="Imagen que contiene computadora&#10;&#10;Descripción generada automáticamente"/>
            <p:cNvPicPr preferRelativeResize="0"/>
            <p:nvPr/>
          </p:nvPicPr>
          <p:blipFill rotWithShape="1">
            <a:blip r:embed="rId2">
              <a:alphaModFix/>
            </a:blip>
            <a:srcRect l="86605" b="52381"/>
            <a:stretch/>
          </p:blipFill>
          <p:spPr>
            <a:xfrm rot="10800000">
              <a:off x="0" y="3592286"/>
              <a:ext cx="1630715" cy="3265714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08" name="Google Shape;108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76958" y="5905995"/>
            <a:ext cx="3139551" cy="827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"/>
          <p:cNvSpPr txBox="1">
            <a:spLocks noGrp="1"/>
          </p:cNvSpPr>
          <p:nvPr>
            <p:ph type="ctrTitle"/>
          </p:nvPr>
        </p:nvSpPr>
        <p:spPr>
          <a:xfrm>
            <a:off x="627819" y="2500235"/>
            <a:ext cx="11171578" cy="803413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ES" sz="1000" b="1" dirty="0" smtClean="0">
                <a:latin typeface="+mn-lt"/>
              </a:rPr>
              <a:t>Comportamientos ciudadanos inadecuados en la gestión de residuos </a:t>
            </a:r>
            <a:endParaRPr lang="es-ES" sz="1000" b="1" dirty="0">
              <a:latin typeface="+mn-lt"/>
            </a:endParaRPr>
          </a:p>
        </p:txBody>
      </p:sp>
      <p:sp>
        <p:nvSpPr>
          <p:cNvPr id="115" name="Google Shape;115;p1"/>
          <p:cNvSpPr txBox="1"/>
          <p:nvPr/>
        </p:nvSpPr>
        <p:spPr>
          <a:xfrm>
            <a:off x="4296660" y="5847727"/>
            <a:ext cx="3585600" cy="400069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No se cuenta con </a:t>
            </a:r>
            <a:r>
              <a:rPr lang="es-CO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información</a:t>
            </a:r>
            <a:r>
              <a:rPr lang="es-CO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unificad</a:t>
            </a:r>
            <a:r>
              <a:rPr lang="es-CO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a</a:t>
            </a:r>
            <a:r>
              <a:rPr lang="es-CO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y estable sobre</a:t>
            </a:r>
            <a:r>
              <a:rPr lang="es-CO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es-CO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gestión de residuos</a:t>
            </a:r>
            <a:endParaRPr sz="1000" dirty="0">
              <a:latin typeface="+mn-lt"/>
            </a:endParaRPr>
          </a:p>
        </p:txBody>
      </p:sp>
      <p:sp>
        <p:nvSpPr>
          <p:cNvPr id="116" name="Google Shape;116;p1"/>
          <p:cNvSpPr txBox="1"/>
          <p:nvPr/>
        </p:nvSpPr>
        <p:spPr>
          <a:xfrm>
            <a:off x="4021736" y="4279491"/>
            <a:ext cx="4006800" cy="707846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La ciudadanía no ha recibido suficiente información sobre: separación en la fuente, tipos de materiales, y su manejo respectivo; consumo responsable</a:t>
            </a:r>
            <a:r>
              <a:rPr lang="es-CO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, </a:t>
            </a:r>
            <a:r>
              <a:rPr lang="es-CO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aprovechamiento de residuos</a:t>
            </a:r>
            <a:r>
              <a:rPr lang="es-CO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y economía circular</a:t>
            </a:r>
            <a:endParaRPr sz="1000" dirty="0">
              <a:latin typeface="+mn-lt"/>
            </a:endParaRPr>
          </a:p>
        </p:txBody>
      </p:sp>
      <p:sp>
        <p:nvSpPr>
          <p:cNvPr id="117" name="Google Shape;117;p1"/>
          <p:cNvSpPr txBox="1"/>
          <p:nvPr/>
        </p:nvSpPr>
        <p:spPr>
          <a:xfrm>
            <a:off x="8393736" y="4290687"/>
            <a:ext cx="3476688" cy="707846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Los comportamientos inadecuados en la gestión de residuos </a:t>
            </a:r>
            <a:r>
              <a:rPr lang="es-CO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en el hogar, en los lugares de relacionamiento social y en el espacio público </a:t>
            </a:r>
            <a:r>
              <a:rPr lang="es-CO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se relacionan con el mobiliario (contenedores, canecas, cestas)</a:t>
            </a:r>
            <a:endParaRPr sz="1000"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1"/>
          <p:cNvSpPr txBox="1"/>
          <p:nvPr/>
        </p:nvSpPr>
        <p:spPr>
          <a:xfrm>
            <a:off x="4021736" y="3513079"/>
            <a:ext cx="4006800" cy="400069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NO SE CUENTA CON SUFICIENTES CONOCIMIENTOS SOBRE GESTIÓN DE RESIDUOS</a:t>
            </a:r>
            <a:endParaRPr sz="1000" dirty="0">
              <a:latin typeface="+mn-lt"/>
            </a:endParaRPr>
          </a:p>
        </p:txBody>
      </p:sp>
      <p:sp>
        <p:nvSpPr>
          <p:cNvPr id="119" name="Google Shape;119;p1"/>
          <p:cNvSpPr txBox="1"/>
          <p:nvPr/>
        </p:nvSpPr>
        <p:spPr>
          <a:xfrm>
            <a:off x="221929" y="4262551"/>
            <a:ext cx="3383150" cy="553957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La ciudadanía percibe los residuos como algo negativo</a:t>
            </a:r>
            <a:r>
              <a:rPr lang="es-CO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, no cuenta con suficientes</a:t>
            </a:r>
            <a:r>
              <a:rPr lang="es-CO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motivaciones para </a:t>
            </a:r>
            <a:r>
              <a:rPr lang="es-CO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gestionar adecuadamente sus residuos</a:t>
            </a:r>
            <a:endParaRPr sz="1000" dirty="0">
              <a:latin typeface="+mn-lt"/>
            </a:endParaRPr>
          </a:p>
        </p:txBody>
      </p:sp>
      <p:sp>
        <p:nvSpPr>
          <p:cNvPr id="120" name="Google Shape;120;p1"/>
          <p:cNvSpPr txBox="1"/>
          <p:nvPr/>
        </p:nvSpPr>
        <p:spPr>
          <a:xfrm>
            <a:off x="8393724" y="3513079"/>
            <a:ext cx="3476700" cy="400069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ACTITUDES NEGATIVAS Y PRÁCTICAS INADECUDAS </a:t>
            </a:r>
            <a:r>
              <a:rPr lang="es-CO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EN </a:t>
            </a:r>
            <a:r>
              <a:rPr lang="es-CO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GESTIÓN DE RESIDUOS</a:t>
            </a:r>
            <a:endParaRPr sz="1000" dirty="0">
              <a:latin typeface="+mn-lt"/>
            </a:endParaRPr>
          </a:p>
        </p:txBody>
      </p:sp>
      <p:sp>
        <p:nvSpPr>
          <p:cNvPr id="121" name="Google Shape;121;p1"/>
          <p:cNvSpPr txBox="1"/>
          <p:nvPr/>
        </p:nvSpPr>
        <p:spPr>
          <a:xfrm>
            <a:off x="200111" y="3507454"/>
            <a:ext cx="3390900" cy="400069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EMOCIONES Y VALORES NEGATIVOS ACERCA DE LOS RESIDUOS</a:t>
            </a:r>
            <a:endParaRPr sz="1000" dirty="0">
              <a:latin typeface="+mn-lt"/>
            </a:endParaRPr>
          </a:p>
        </p:txBody>
      </p:sp>
      <p:sp>
        <p:nvSpPr>
          <p:cNvPr id="122" name="Google Shape;122;p1"/>
          <p:cNvSpPr txBox="1"/>
          <p:nvPr/>
        </p:nvSpPr>
        <p:spPr>
          <a:xfrm>
            <a:off x="4021736" y="1148890"/>
            <a:ext cx="4006800" cy="553957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Entre la ciudadanía hay </a:t>
            </a:r>
            <a:r>
              <a:rPr lang="es-CO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desconocimiento sobre la gestión adecuada de los residuos, consumo responsable, aprovechamiento de residuos y economía circular</a:t>
            </a:r>
            <a:endParaRPr sz="1000" dirty="0">
              <a:latin typeface="+mn-lt"/>
            </a:endParaRPr>
          </a:p>
        </p:txBody>
      </p:sp>
      <p:sp>
        <p:nvSpPr>
          <p:cNvPr id="123" name="Google Shape;123;p1"/>
          <p:cNvSpPr txBox="1"/>
          <p:nvPr/>
        </p:nvSpPr>
        <p:spPr>
          <a:xfrm>
            <a:off x="8393723" y="990336"/>
            <a:ext cx="3405674" cy="400069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Inadecuada e insuficiente separación de residuos en la fuente</a:t>
            </a:r>
            <a:endParaRPr sz="1000" dirty="0">
              <a:latin typeface="+mn-lt"/>
            </a:endParaRPr>
          </a:p>
        </p:txBody>
      </p:sp>
      <p:sp>
        <p:nvSpPr>
          <p:cNvPr id="124" name="Google Shape;124;p1"/>
          <p:cNvSpPr txBox="1"/>
          <p:nvPr/>
        </p:nvSpPr>
        <p:spPr>
          <a:xfrm>
            <a:off x="8408497" y="1753724"/>
            <a:ext cx="3390900" cy="246181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La cantidad de residuos aprovechables s</a:t>
            </a:r>
            <a:r>
              <a:rPr lang="es-CO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e</a:t>
            </a:r>
            <a:r>
              <a:rPr lang="es-CO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baja</a:t>
            </a:r>
            <a:endParaRPr sz="1000" dirty="0">
              <a:latin typeface="+mn-lt"/>
            </a:endParaRPr>
          </a:p>
        </p:txBody>
      </p:sp>
      <p:sp>
        <p:nvSpPr>
          <p:cNvPr id="126" name="Google Shape;126;p1"/>
          <p:cNvSpPr txBox="1"/>
          <p:nvPr/>
        </p:nvSpPr>
        <p:spPr>
          <a:xfrm>
            <a:off x="6089460" y="168691"/>
            <a:ext cx="4356776" cy="400069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No se consiguen actos de reflexión permanente acerca del consumo y del manejo </a:t>
            </a:r>
            <a:r>
              <a:rPr lang="es-CO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de </a:t>
            </a:r>
            <a:r>
              <a:rPr lang="es-CO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residuos</a:t>
            </a:r>
            <a:endParaRPr sz="1000" dirty="0">
              <a:latin typeface="+mn-lt"/>
            </a:endParaRPr>
          </a:p>
        </p:txBody>
      </p:sp>
      <p:sp>
        <p:nvSpPr>
          <p:cNvPr id="127" name="Google Shape;127;p1"/>
          <p:cNvSpPr txBox="1"/>
          <p:nvPr/>
        </p:nvSpPr>
        <p:spPr>
          <a:xfrm>
            <a:off x="228247" y="5671231"/>
            <a:ext cx="3390900" cy="707846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Falta de civismo, ética</a:t>
            </a:r>
            <a:r>
              <a:rPr lang="es-CO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, </a:t>
            </a:r>
            <a:r>
              <a:rPr lang="es-CO" sz="10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respeto de las normas y promoción de valores alrededor de la gestión de residuos</a:t>
            </a:r>
            <a:endParaRPr sz="1000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1"/>
          <p:cNvSpPr txBox="1"/>
          <p:nvPr/>
        </p:nvSpPr>
        <p:spPr>
          <a:xfrm>
            <a:off x="1167622" y="167974"/>
            <a:ext cx="4397400" cy="400069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Inadecuados comportamientos e incumplimiento de normas en la gestión de residuos </a:t>
            </a:r>
            <a:endParaRPr sz="1000" dirty="0">
              <a:latin typeface="+mn-lt"/>
            </a:endParaRPr>
          </a:p>
        </p:txBody>
      </p:sp>
      <p:sp>
        <p:nvSpPr>
          <p:cNvPr id="129" name="Google Shape;129;p1"/>
          <p:cNvSpPr txBox="1"/>
          <p:nvPr/>
        </p:nvSpPr>
        <p:spPr>
          <a:xfrm>
            <a:off x="8393723" y="5747677"/>
            <a:ext cx="3554699" cy="784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Insuficiente articulación, reconocimiento y valoración de las relaciones de los actores del sistema de gestión de residuos</a:t>
            </a:r>
            <a:endParaRPr sz="1000" dirty="0">
              <a:latin typeface="+mn-lt"/>
            </a:endParaRPr>
          </a:p>
        </p:txBody>
      </p:sp>
      <p:sp>
        <p:nvSpPr>
          <p:cNvPr id="130" name="Google Shape;130;p1"/>
          <p:cNvSpPr txBox="1"/>
          <p:nvPr/>
        </p:nvSpPr>
        <p:spPr>
          <a:xfrm>
            <a:off x="524162" y="1696700"/>
            <a:ext cx="3207000" cy="5847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s-CO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Desinterés en disminuir la cantidad de residuos</a:t>
            </a:r>
            <a:endParaRPr sz="1000" dirty="0">
              <a:latin typeface="+mn-lt"/>
            </a:endParaRPr>
          </a:p>
        </p:txBody>
      </p:sp>
      <p:sp>
        <p:nvSpPr>
          <p:cNvPr id="131" name="Google Shape;131;p1"/>
          <p:cNvSpPr txBox="1"/>
          <p:nvPr/>
        </p:nvSpPr>
        <p:spPr>
          <a:xfrm>
            <a:off x="524162" y="932126"/>
            <a:ext cx="3207000" cy="5847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s-CO" sz="1000" dirty="0">
                <a:solidFill>
                  <a:schemeClr val="dk1"/>
                </a:solidFill>
                <a:latin typeface="+mn-lt"/>
                <a:ea typeface="Calibri"/>
                <a:cs typeface="Calibri" panose="020F0502020204030204" pitchFamily="34" charset="0"/>
                <a:sym typeface="Calibri"/>
              </a:rPr>
              <a:t>Desinterés en aumentar el nivel de aprovechamiento</a:t>
            </a:r>
            <a:endParaRPr sz="1000" dirty="0">
              <a:solidFill>
                <a:schemeClr val="dk1"/>
              </a:solidFill>
              <a:latin typeface="+mn-lt"/>
              <a:cs typeface="Calibri" panose="020F050202020403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128CD6C7-0416-46FB-93D8-613D071FD409}"/>
              </a:ext>
            </a:extLst>
          </p:cNvPr>
          <p:cNvCxnSpPr>
            <a:cxnSpLocks/>
          </p:cNvCxnSpPr>
          <p:nvPr/>
        </p:nvCxnSpPr>
        <p:spPr>
          <a:xfrm flipH="1" flipV="1">
            <a:off x="5972848" y="4059209"/>
            <a:ext cx="3874" cy="20099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5D7C6A52-CF64-4012-AB52-5A3D8B15CF77}"/>
              </a:ext>
            </a:extLst>
          </p:cNvPr>
          <p:cNvCxnSpPr>
            <a:cxnSpLocks/>
          </p:cNvCxnSpPr>
          <p:nvPr/>
        </p:nvCxnSpPr>
        <p:spPr>
          <a:xfrm flipH="1" flipV="1">
            <a:off x="10108754" y="4073275"/>
            <a:ext cx="3874" cy="20099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7" name="Conector recto de flecha 26">
            <a:extLst>
              <a:ext uri="{FF2B5EF4-FFF2-40B4-BE49-F238E27FC236}">
                <a16:creationId xmlns:a16="http://schemas.microsoft.com/office/drawing/2014/main" id="{4E89BDE3-335E-49F2-92A2-BE60864D3170}"/>
              </a:ext>
            </a:extLst>
          </p:cNvPr>
          <p:cNvCxnSpPr>
            <a:cxnSpLocks/>
          </p:cNvCxnSpPr>
          <p:nvPr/>
        </p:nvCxnSpPr>
        <p:spPr>
          <a:xfrm flipH="1" flipV="1">
            <a:off x="1865083" y="3285490"/>
            <a:ext cx="3874" cy="20099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8" name="Conector recto de flecha 27">
            <a:extLst>
              <a:ext uri="{FF2B5EF4-FFF2-40B4-BE49-F238E27FC236}">
                <a16:creationId xmlns:a16="http://schemas.microsoft.com/office/drawing/2014/main" id="{8A48FBB5-FE48-42B6-A6EC-DCB3BC6C65F3}"/>
              </a:ext>
            </a:extLst>
          </p:cNvPr>
          <p:cNvCxnSpPr>
            <a:cxnSpLocks/>
          </p:cNvCxnSpPr>
          <p:nvPr/>
        </p:nvCxnSpPr>
        <p:spPr>
          <a:xfrm flipH="1" flipV="1">
            <a:off x="5972850" y="3299554"/>
            <a:ext cx="3874" cy="20099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9" name="Conector recto de flecha 28">
            <a:extLst>
              <a:ext uri="{FF2B5EF4-FFF2-40B4-BE49-F238E27FC236}">
                <a16:creationId xmlns:a16="http://schemas.microsoft.com/office/drawing/2014/main" id="{6B92BA2C-5EB4-4DCF-A2E1-EEB83A04DF3D}"/>
              </a:ext>
            </a:extLst>
          </p:cNvPr>
          <p:cNvCxnSpPr>
            <a:cxnSpLocks/>
          </p:cNvCxnSpPr>
          <p:nvPr/>
        </p:nvCxnSpPr>
        <p:spPr>
          <a:xfrm flipH="1" flipV="1">
            <a:off x="10108757" y="3299555"/>
            <a:ext cx="3874" cy="20099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0" name="Conector recto de flecha 39">
            <a:extLst>
              <a:ext uri="{FF2B5EF4-FFF2-40B4-BE49-F238E27FC236}">
                <a16:creationId xmlns:a16="http://schemas.microsoft.com/office/drawing/2014/main" id="{0CD12E2C-4EF3-46BD-A7C0-03248765F2D1}"/>
              </a:ext>
            </a:extLst>
          </p:cNvPr>
          <p:cNvCxnSpPr>
            <a:cxnSpLocks/>
            <a:stCxn id="115" idx="0"/>
          </p:cNvCxnSpPr>
          <p:nvPr/>
        </p:nvCxnSpPr>
        <p:spPr>
          <a:xfrm flipV="1">
            <a:off x="6089460" y="5589163"/>
            <a:ext cx="3786060" cy="25856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9" name="Conector recto de flecha 58">
            <a:extLst>
              <a:ext uri="{FF2B5EF4-FFF2-40B4-BE49-F238E27FC236}">
                <a16:creationId xmlns:a16="http://schemas.microsoft.com/office/drawing/2014/main" id="{837A959C-DCFD-4E61-9835-000E0015139A}"/>
              </a:ext>
            </a:extLst>
          </p:cNvPr>
          <p:cNvCxnSpPr>
            <a:cxnSpLocks/>
          </p:cNvCxnSpPr>
          <p:nvPr/>
        </p:nvCxnSpPr>
        <p:spPr>
          <a:xfrm flipH="1" flipV="1">
            <a:off x="10190814" y="5576168"/>
            <a:ext cx="3874" cy="20099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5" name="Conector recto de flecha 64">
            <a:extLst>
              <a:ext uri="{FF2B5EF4-FFF2-40B4-BE49-F238E27FC236}">
                <a16:creationId xmlns:a16="http://schemas.microsoft.com/office/drawing/2014/main" id="{7EC28625-4AC6-471E-BD34-4273ED0C19D6}"/>
              </a:ext>
            </a:extLst>
          </p:cNvPr>
          <p:cNvCxnSpPr>
            <a:cxnSpLocks/>
          </p:cNvCxnSpPr>
          <p:nvPr/>
        </p:nvCxnSpPr>
        <p:spPr>
          <a:xfrm flipH="1" flipV="1">
            <a:off x="6068258" y="5589162"/>
            <a:ext cx="3875" cy="20099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7" name="Conector recto de flecha 66">
            <a:extLst>
              <a:ext uri="{FF2B5EF4-FFF2-40B4-BE49-F238E27FC236}">
                <a16:creationId xmlns:a16="http://schemas.microsoft.com/office/drawing/2014/main" id="{2CCED447-FCE3-42D6-855F-08F66AF41963}"/>
              </a:ext>
            </a:extLst>
          </p:cNvPr>
          <p:cNvCxnSpPr>
            <a:cxnSpLocks/>
          </p:cNvCxnSpPr>
          <p:nvPr/>
        </p:nvCxnSpPr>
        <p:spPr>
          <a:xfrm flipH="1" flipV="1">
            <a:off x="1876803" y="4070936"/>
            <a:ext cx="3874" cy="20099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8" name="Conector recto de flecha 67">
            <a:extLst>
              <a:ext uri="{FF2B5EF4-FFF2-40B4-BE49-F238E27FC236}">
                <a16:creationId xmlns:a16="http://schemas.microsoft.com/office/drawing/2014/main" id="{7F1F3677-8500-4D32-81CA-0FC65018DB41}"/>
              </a:ext>
            </a:extLst>
          </p:cNvPr>
          <p:cNvCxnSpPr/>
          <p:nvPr/>
        </p:nvCxnSpPr>
        <p:spPr>
          <a:xfrm flipH="1" flipV="1">
            <a:off x="1876802" y="5394665"/>
            <a:ext cx="3875" cy="20099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8" name="Conector recto de flecha 47">
            <a:extLst>
              <a:ext uri="{FF2B5EF4-FFF2-40B4-BE49-F238E27FC236}">
                <a16:creationId xmlns:a16="http://schemas.microsoft.com/office/drawing/2014/main" id="{415365BD-3216-4F22-8712-E4C451CF5639}"/>
              </a:ext>
            </a:extLst>
          </p:cNvPr>
          <p:cNvCxnSpPr>
            <a:cxnSpLocks/>
            <a:stCxn id="115" idx="0"/>
          </p:cNvCxnSpPr>
          <p:nvPr/>
        </p:nvCxnSpPr>
        <p:spPr>
          <a:xfrm flipH="1" flipV="1">
            <a:off x="2127662" y="5297637"/>
            <a:ext cx="3961798" cy="55009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5" name="Conector recto de flecha 74">
            <a:extLst>
              <a:ext uri="{FF2B5EF4-FFF2-40B4-BE49-F238E27FC236}">
                <a16:creationId xmlns:a16="http://schemas.microsoft.com/office/drawing/2014/main" id="{73EDE0EA-C04B-49D4-88C7-47DCFF8639B6}"/>
              </a:ext>
            </a:extLst>
          </p:cNvPr>
          <p:cNvCxnSpPr>
            <a:cxnSpLocks/>
          </p:cNvCxnSpPr>
          <p:nvPr/>
        </p:nvCxnSpPr>
        <p:spPr>
          <a:xfrm flipH="1" flipV="1">
            <a:off x="1876808" y="2298401"/>
            <a:ext cx="3874" cy="20099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6" name="Conector recto de flecha 75">
            <a:extLst>
              <a:ext uri="{FF2B5EF4-FFF2-40B4-BE49-F238E27FC236}">
                <a16:creationId xmlns:a16="http://schemas.microsoft.com/office/drawing/2014/main" id="{7F38D537-45CE-4286-89A5-23F1E8056A62}"/>
              </a:ext>
            </a:extLst>
          </p:cNvPr>
          <p:cNvCxnSpPr>
            <a:cxnSpLocks/>
          </p:cNvCxnSpPr>
          <p:nvPr/>
        </p:nvCxnSpPr>
        <p:spPr>
          <a:xfrm flipH="1" flipV="1">
            <a:off x="5970504" y="2242130"/>
            <a:ext cx="3874" cy="20099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7" name="Conector recto de flecha 76">
            <a:extLst>
              <a:ext uri="{FF2B5EF4-FFF2-40B4-BE49-F238E27FC236}">
                <a16:creationId xmlns:a16="http://schemas.microsoft.com/office/drawing/2014/main" id="{016EF710-E06A-4848-8995-0CD091959254}"/>
              </a:ext>
            </a:extLst>
          </p:cNvPr>
          <p:cNvCxnSpPr>
            <a:cxnSpLocks/>
          </p:cNvCxnSpPr>
          <p:nvPr/>
        </p:nvCxnSpPr>
        <p:spPr>
          <a:xfrm flipH="1" flipV="1">
            <a:off x="10133284" y="2309719"/>
            <a:ext cx="3874" cy="20099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80" name="Conector recto de flecha 79">
            <a:extLst>
              <a:ext uri="{FF2B5EF4-FFF2-40B4-BE49-F238E27FC236}">
                <a16:creationId xmlns:a16="http://schemas.microsoft.com/office/drawing/2014/main" id="{1D6EF5B4-2FAC-497F-AFEE-5B7233EBFF28}"/>
              </a:ext>
            </a:extLst>
          </p:cNvPr>
          <p:cNvCxnSpPr>
            <a:cxnSpLocks/>
          </p:cNvCxnSpPr>
          <p:nvPr/>
        </p:nvCxnSpPr>
        <p:spPr>
          <a:xfrm flipH="1" flipV="1">
            <a:off x="1862735" y="1493568"/>
            <a:ext cx="3874" cy="20099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81" name="Conector recto de flecha 80">
            <a:extLst>
              <a:ext uri="{FF2B5EF4-FFF2-40B4-BE49-F238E27FC236}">
                <a16:creationId xmlns:a16="http://schemas.microsoft.com/office/drawing/2014/main" id="{DAF13B73-6B8E-4E47-8459-E9FD4D3A95A6}"/>
              </a:ext>
            </a:extLst>
          </p:cNvPr>
          <p:cNvCxnSpPr>
            <a:cxnSpLocks/>
          </p:cNvCxnSpPr>
          <p:nvPr/>
        </p:nvCxnSpPr>
        <p:spPr>
          <a:xfrm flipH="1" flipV="1">
            <a:off x="10144865" y="1539336"/>
            <a:ext cx="3874" cy="20099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84" name="Conector recto de flecha 83">
            <a:extLst>
              <a:ext uri="{FF2B5EF4-FFF2-40B4-BE49-F238E27FC236}">
                <a16:creationId xmlns:a16="http://schemas.microsoft.com/office/drawing/2014/main" id="{FE3D4B87-7C13-4CEB-AC85-942B93F62569}"/>
              </a:ext>
            </a:extLst>
          </p:cNvPr>
          <p:cNvCxnSpPr>
            <a:cxnSpLocks/>
          </p:cNvCxnSpPr>
          <p:nvPr/>
        </p:nvCxnSpPr>
        <p:spPr>
          <a:xfrm flipV="1">
            <a:off x="5970504" y="775327"/>
            <a:ext cx="2238688" cy="34524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86" name="Conector recto de flecha 85">
            <a:extLst>
              <a:ext uri="{FF2B5EF4-FFF2-40B4-BE49-F238E27FC236}">
                <a16:creationId xmlns:a16="http://schemas.microsoft.com/office/drawing/2014/main" id="{E1963FFF-AE31-4034-BB27-5C994E6BA0A8}"/>
              </a:ext>
            </a:extLst>
          </p:cNvPr>
          <p:cNvCxnSpPr>
            <a:cxnSpLocks/>
          </p:cNvCxnSpPr>
          <p:nvPr/>
        </p:nvCxnSpPr>
        <p:spPr>
          <a:xfrm flipH="1" flipV="1">
            <a:off x="3591012" y="772759"/>
            <a:ext cx="2383368" cy="33599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89" name="Conector recto de flecha 88">
            <a:extLst>
              <a:ext uri="{FF2B5EF4-FFF2-40B4-BE49-F238E27FC236}">
                <a16:creationId xmlns:a16="http://schemas.microsoft.com/office/drawing/2014/main" id="{11330530-685F-4DB2-B8C4-779C3089933D}"/>
              </a:ext>
            </a:extLst>
          </p:cNvPr>
          <p:cNvCxnSpPr/>
          <p:nvPr/>
        </p:nvCxnSpPr>
        <p:spPr>
          <a:xfrm flipH="1" flipV="1">
            <a:off x="2386468" y="707408"/>
            <a:ext cx="3875" cy="20099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90" name="Conector recto de flecha 89">
            <a:extLst>
              <a:ext uri="{FF2B5EF4-FFF2-40B4-BE49-F238E27FC236}">
                <a16:creationId xmlns:a16="http://schemas.microsoft.com/office/drawing/2014/main" id="{48A6DF91-9FC3-481A-8850-EBE76D2FC321}"/>
              </a:ext>
            </a:extLst>
          </p:cNvPr>
          <p:cNvCxnSpPr/>
          <p:nvPr/>
        </p:nvCxnSpPr>
        <p:spPr>
          <a:xfrm flipH="1" flipV="1">
            <a:off x="9473360" y="764432"/>
            <a:ext cx="3875" cy="20099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91" name="Conector recto de flecha 90">
            <a:extLst>
              <a:ext uri="{FF2B5EF4-FFF2-40B4-BE49-F238E27FC236}">
                <a16:creationId xmlns:a16="http://schemas.microsoft.com/office/drawing/2014/main" id="{5F2E8145-A5F6-47D8-9B90-50E67ECF416C}"/>
              </a:ext>
            </a:extLst>
          </p:cNvPr>
          <p:cNvCxnSpPr>
            <a:cxnSpLocks/>
          </p:cNvCxnSpPr>
          <p:nvPr/>
        </p:nvCxnSpPr>
        <p:spPr>
          <a:xfrm flipV="1">
            <a:off x="2386468" y="728321"/>
            <a:ext cx="4703380" cy="16963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96" name="Conector recto de flecha 95">
            <a:extLst>
              <a:ext uri="{FF2B5EF4-FFF2-40B4-BE49-F238E27FC236}">
                <a16:creationId xmlns:a16="http://schemas.microsoft.com/office/drawing/2014/main" id="{642CA856-1C67-46F7-AF89-F7EE0C404F1D}"/>
              </a:ext>
            </a:extLst>
          </p:cNvPr>
          <p:cNvCxnSpPr>
            <a:cxnSpLocks/>
          </p:cNvCxnSpPr>
          <p:nvPr/>
        </p:nvCxnSpPr>
        <p:spPr>
          <a:xfrm flipH="1" flipV="1">
            <a:off x="4629686" y="747556"/>
            <a:ext cx="3311045" cy="15277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99" name="Conector recto de flecha 98">
            <a:extLst>
              <a:ext uri="{FF2B5EF4-FFF2-40B4-BE49-F238E27FC236}">
                <a16:creationId xmlns:a16="http://schemas.microsoft.com/office/drawing/2014/main" id="{F809C9ED-EBA1-4528-8C15-A686B00F17E1}"/>
              </a:ext>
            </a:extLst>
          </p:cNvPr>
          <p:cNvCxnSpPr>
            <a:cxnSpLocks/>
          </p:cNvCxnSpPr>
          <p:nvPr/>
        </p:nvCxnSpPr>
        <p:spPr>
          <a:xfrm flipV="1">
            <a:off x="2681057" y="5444632"/>
            <a:ext cx="1248359" cy="9803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07" name="Conector recto de flecha 106">
            <a:extLst>
              <a:ext uri="{FF2B5EF4-FFF2-40B4-BE49-F238E27FC236}">
                <a16:creationId xmlns:a16="http://schemas.microsoft.com/office/drawing/2014/main" id="{88D428B3-26D6-4934-932E-51EA5C4FAE6B}"/>
              </a:ext>
            </a:extLst>
          </p:cNvPr>
          <p:cNvCxnSpPr>
            <a:cxnSpLocks/>
          </p:cNvCxnSpPr>
          <p:nvPr/>
        </p:nvCxnSpPr>
        <p:spPr>
          <a:xfrm flipH="1" flipV="1">
            <a:off x="7294296" y="5539785"/>
            <a:ext cx="2816122" cy="2092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3" name="Conector recto 72">
            <a:extLst>
              <a:ext uri="{FF2B5EF4-FFF2-40B4-BE49-F238E27FC236}">
                <a16:creationId xmlns:a16="http://schemas.microsoft.com/office/drawing/2014/main" id="{553C11B4-793E-4DDB-8A81-0204E21A9938}"/>
              </a:ext>
            </a:extLst>
          </p:cNvPr>
          <p:cNvCxnSpPr/>
          <p:nvPr/>
        </p:nvCxnSpPr>
        <p:spPr>
          <a:xfrm>
            <a:off x="3207434" y="6474631"/>
            <a:ext cx="0" cy="229469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9" name="Conector recto 78">
            <a:extLst>
              <a:ext uri="{FF2B5EF4-FFF2-40B4-BE49-F238E27FC236}">
                <a16:creationId xmlns:a16="http://schemas.microsoft.com/office/drawing/2014/main" id="{4773B59C-B686-4330-805E-1ABA84BB448C}"/>
              </a:ext>
            </a:extLst>
          </p:cNvPr>
          <p:cNvCxnSpPr/>
          <p:nvPr/>
        </p:nvCxnSpPr>
        <p:spPr>
          <a:xfrm>
            <a:off x="3207434" y="6704100"/>
            <a:ext cx="5060414" cy="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88" name="Conector recto 87">
            <a:extLst>
              <a:ext uri="{FF2B5EF4-FFF2-40B4-BE49-F238E27FC236}">
                <a16:creationId xmlns:a16="http://schemas.microsoft.com/office/drawing/2014/main" id="{488B69CE-8359-4BB6-B247-C1BD160825E7}"/>
              </a:ext>
            </a:extLst>
          </p:cNvPr>
          <p:cNvCxnSpPr>
            <a:cxnSpLocks/>
          </p:cNvCxnSpPr>
          <p:nvPr/>
        </p:nvCxnSpPr>
        <p:spPr>
          <a:xfrm flipV="1">
            <a:off x="8267848" y="5134708"/>
            <a:ext cx="0" cy="1569392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93" name="Conector recto de flecha 92">
            <a:extLst>
              <a:ext uri="{FF2B5EF4-FFF2-40B4-BE49-F238E27FC236}">
                <a16:creationId xmlns:a16="http://schemas.microsoft.com/office/drawing/2014/main" id="{96B4F3E7-23E8-4553-9F8B-344D75530FCD}"/>
              </a:ext>
            </a:extLst>
          </p:cNvPr>
          <p:cNvCxnSpPr>
            <a:endCxn id="117" idx="1"/>
          </p:cNvCxnSpPr>
          <p:nvPr/>
        </p:nvCxnSpPr>
        <p:spPr>
          <a:xfrm flipV="1">
            <a:off x="8267848" y="4644610"/>
            <a:ext cx="125888" cy="51285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97" name="Conector recto 96">
            <a:extLst>
              <a:ext uri="{FF2B5EF4-FFF2-40B4-BE49-F238E27FC236}">
                <a16:creationId xmlns:a16="http://schemas.microsoft.com/office/drawing/2014/main" id="{3D32C59D-FE38-4B03-BED6-73932E0A1C29}"/>
              </a:ext>
            </a:extLst>
          </p:cNvPr>
          <p:cNvCxnSpPr/>
          <p:nvPr/>
        </p:nvCxnSpPr>
        <p:spPr>
          <a:xfrm>
            <a:off x="9059594" y="6550200"/>
            <a:ext cx="0" cy="39165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00" name="Conector recto 99">
            <a:extLst>
              <a:ext uri="{FF2B5EF4-FFF2-40B4-BE49-F238E27FC236}">
                <a16:creationId xmlns:a16="http://schemas.microsoft.com/office/drawing/2014/main" id="{FC0C33E4-72BF-40FA-8A1B-F7861C94B216}"/>
              </a:ext>
            </a:extLst>
          </p:cNvPr>
          <p:cNvCxnSpPr/>
          <p:nvPr/>
        </p:nvCxnSpPr>
        <p:spPr>
          <a:xfrm flipH="1" flipV="1">
            <a:off x="3731162" y="6550200"/>
            <a:ext cx="5328432" cy="3916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03" name="Conector recto 102">
            <a:extLst>
              <a:ext uri="{FF2B5EF4-FFF2-40B4-BE49-F238E27FC236}">
                <a16:creationId xmlns:a16="http://schemas.microsoft.com/office/drawing/2014/main" id="{162ABB59-FF61-4A49-A448-8DDBE211BCCA}"/>
              </a:ext>
            </a:extLst>
          </p:cNvPr>
          <p:cNvCxnSpPr/>
          <p:nvPr/>
        </p:nvCxnSpPr>
        <p:spPr>
          <a:xfrm flipV="1">
            <a:off x="3731162" y="4893011"/>
            <a:ext cx="0" cy="1676771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06" name="Conector recto de flecha 105">
            <a:extLst>
              <a:ext uri="{FF2B5EF4-FFF2-40B4-BE49-F238E27FC236}">
                <a16:creationId xmlns:a16="http://schemas.microsoft.com/office/drawing/2014/main" id="{D0412ECF-AACF-40AC-87F6-17B3EA9F0541}"/>
              </a:ext>
            </a:extLst>
          </p:cNvPr>
          <p:cNvCxnSpPr>
            <a:endCxn id="119" idx="3"/>
          </p:cNvCxnSpPr>
          <p:nvPr/>
        </p:nvCxnSpPr>
        <p:spPr>
          <a:xfrm flipH="1" flipV="1">
            <a:off x="3605079" y="4539530"/>
            <a:ext cx="126084" cy="3743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"/>
          <p:cNvSpPr txBox="1"/>
          <p:nvPr/>
        </p:nvSpPr>
        <p:spPr>
          <a:xfrm>
            <a:off x="2950490" y="3846212"/>
            <a:ext cx="6179496" cy="357131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ES" sz="10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Cambios en los comportamientos ciudadanos relacionados con la gestión de residuos</a:t>
            </a:r>
            <a:endParaRPr lang="es-E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7" name="Google Shape;137;p2"/>
          <p:cNvSpPr txBox="1"/>
          <p:nvPr/>
        </p:nvSpPr>
        <p:spPr>
          <a:xfrm>
            <a:off x="4737286" y="4519780"/>
            <a:ext cx="3417340" cy="246181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0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Aumentar el conocimiento acerca de la gestión de residuos</a:t>
            </a:r>
            <a:endParaRPr lang="es-E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8" name="Google Shape;138;p2"/>
          <p:cNvSpPr txBox="1"/>
          <p:nvPr/>
        </p:nvSpPr>
        <p:spPr>
          <a:xfrm>
            <a:off x="8598720" y="4376765"/>
            <a:ext cx="3313267" cy="400069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0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Promover prácticas adecuadas y actitudes positivas en la gestión de residuos</a:t>
            </a:r>
            <a:endParaRPr lang="es-E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9" name="Google Shape;139;p2"/>
          <p:cNvSpPr txBox="1"/>
          <p:nvPr/>
        </p:nvSpPr>
        <p:spPr>
          <a:xfrm>
            <a:off x="1020679" y="4433360"/>
            <a:ext cx="3273300" cy="400069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0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Promover emociones y valores positivos acerca de los residuos</a:t>
            </a:r>
            <a:endParaRPr lang="es-E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0" name="Google Shape;140;p2"/>
          <p:cNvSpPr txBox="1"/>
          <p:nvPr/>
        </p:nvSpPr>
        <p:spPr>
          <a:xfrm>
            <a:off x="4737287" y="5125781"/>
            <a:ext cx="3448155" cy="73505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Desarrollar acciones pedagógicas y difundir información sobre separación en la fuente, tipos de materiales, y su manejo respectivo; consumo responsable, aprovechamiento de residuos y economía circular</a:t>
            </a:r>
            <a:endParaRPr sz="10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41" name="Google Shape;141;p2"/>
          <p:cNvSpPr txBox="1"/>
          <p:nvPr/>
        </p:nvSpPr>
        <p:spPr>
          <a:xfrm>
            <a:off x="8628750" y="5030308"/>
            <a:ext cx="3313268" cy="707846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Distribuir entre la ciudadanía información que contribuya a las prácticas de gestión de residuos en el hogar, en los lugares de relacionamiento social y en el espacio público en relación con el mobiliario (contenedores, canecas, cestas)</a:t>
            </a:r>
            <a:endParaRPr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2" name="Google Shape;142;p2"/>
          <p:cNvSpPr txBox="1"/>
          <p:nvPr/>
        </p:nvSpPr>
        <p:spPr>
          <a:xfrm>
            <a:off x="1020679" y="5145978"/>
            <a:ext cx="3273300" cy="553957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Promover y visibilizar comportamientos positivos o ejemplares en el cumplimiento de prácticas de separación y de manejo de residuos</a:t>
            </a:r>
            <a:endParaRPr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4" name="Google Shape;144;p2"/>
          <p:cNvSpPr txBox="1"/>
          <p:nvPr/>
        </p:nvSpPr>
        <p:spPr>
          <a:xfrm>
            <a:off x="4721878" y="6138662"/>
            <a:ext cx="3448155" cy="246181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Unificar criterios acerca de manejo de residuos</a:t>
            </a:r>
            <a:endParaRPr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5" name="Google Shape;145;p2"/>
          <p:cNvSpPr txBox="1"/>
          <p:nvPr/>
        </p:nvSpPr>
        <p:spPr>
          <a:xfrm>
            <a:off x="4489564" y="2407102"/>
            <a:ext cx="3842337" cy="707846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Adelantar acciones pedagógicas y difusión de información sobre separación en la fuente, tipos de materiales, y su manejo respectivo; consumo responsable, aprovechamiento de residuos y economía circular</a:t>
            </a:r>
            <a:endParaRPr sz="10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47" name="Google Shape;147;p2"/>
          <p:cNvSpPr txBox="1"/>
          <p:nvPr/>
        </p:nvSpPr>
        <p:spPr>
          <a:xfrm>
            <a:off x="4489564" y="1172661"/>
            <a:ext cx="3842337" cy="553957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Lograr hábitos, reflexiones y acciones permanentes acerca del consumo responsable, aprovechamiento de residuos y economía circular</a:t>
            </a:r>
            <a:endParaRPr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8" name="Google Shape;148;p2"/>
          <p:cNvSpPr txBox="1"/>
          <p:nvPr/>
        </p:nvSpPr>
        <p:spPr>
          <a:xfrm>
            <a:off x="1020679" y="6012484"/>
            <a:ext cx="3271125" cy="400069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Promover comportamientos cívicos, principios éticos y valores en el marco de la gestión de residuos </a:t>
            </a:r>
            <a:endParaRPr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9" name="Google Shape;149;p2"/>
          <p:cNvSpPr txBox="1"/>
          <p:nvPr/>
        </p:nvSpPr>
        <p:spPr>
          <a:xfrm>
            <a:off x="1020679" y="1249604"/>
            <a:ext cx="3200124" cy="400069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Fomentar cumplimiento de normas en el marco de la gestión de residuos </a:t>
            </a:r>
            <a:endParaRPr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0" name="Google Shape;150;p2"/>
          <p:cNvSpPr txBox="1"/>
          <p:nvPr/>
        </p:nvSpPr>
        <p:spPr>
          <a:xfrm>
            <a:off x="8628750" y="6042465"/>
            <a:ext cx="3313268" cy="35732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s-CO" sz="1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Articular, fortalecer, reconocer y valorar las relaciones de los actores del sistema de gestión de residuos</a:t>
            </a:r>
            <a:endParaRPr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1" name="Google Shape;151;p2"/>
          <p:cNvSpPr txBox="1"/>
          <p:nvPr/>
        </p:nvSpPr>
        <p:spPr>
          <a:xfrm>
            <a:off x="8545935" y="2846045"/>
            <a:ext cx="3396082" cy="5694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000" dirty="0">
                <a:latin typeface="Calibri" panose="020F0502020204030204" pitchFamily="34" charset="0"/>
                <a:cs typeface="Calibri" panose="020F0502020204030204" pitchFamily="34" charset="0"/>
              </a:rPr>
              <a:t>Fomentar una menor </a:t>
            </a:r>
            <a:br>
              <a:rPr lang="es-CO" sz="1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1000" dirty="0">
                <a:latin typeface="Calibri" panose="020F0502020204030204" pitchFamily="34" charset="0"/>
                <a:cs typeface="Calibri" panose="020F0502020204030204" pitchFamily="34" charset="0"/>
              </a:rPr>
              <a:t>generación de residuos</a:t>
            </a:r>
            <a:endParaRPr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2" name="Google Shape;152;p2"/>
          <p:cNvSpPr txBox="1"/>
          <p:nvPr/>
        </p:nvSpPr>
        <p:spPr>
          <a:xfrm>
            <a:off x="8504710" y="2075246"/>
            <a:ext cx="3407277" cy="372521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000" dirty="0">
                <a:latin typeface="Calibri" panose="020F0502020204030204" pitchFamily="34" charset="0"/>
                <a:cs typeface="Calibri" panose="020F0502020204030204" pitchFamily="34" charset="0"/>
              </a:rPr>
              <a:t>Aumentar el aprovechamiento de residuos</a:t>
            </a:r>
            <a:endParaRPr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3" name="Google Shape;153;p2"/>
          <p:cNvSpPr txBox="1"/>
          <p:nvPr/>
        </p:nvSpPr>
        <p:spPr>
          <a:xfrm>
            <a:off x="1020679" y="2227421"/>
            <a:ext cx="3185779" cy="57109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s-CO" sz="1000" dirty="0">
                <a:latin typeface="Calibri" panose="020F0502020204030204" pitchFamily="34" charset="0"/>
                <a:cs typeface="Calibri" panose="020F0502020204030204" pitchFamily="34" charset="0"/>
              </a:rPr>
              <a:t>Generar emociones y valoraciones positivas alrededor de la gestión de residuos</a:t>
            </a:r>
            <a:endParaRPr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4" name="Google Shape;154;p2"/>
          <p:cNvSpPr txBox="1"/>
          <p:nvPr/>
        </p:nvSpPr>
        <p:spPr>
          <a:xfrm>
            <a:off x="8504710" y="1110662"/>
            <a:ext cx="3382009" cy="7059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000" dirty="0">
                <a:latin typeface="Calibri" panose="020F0502020204030204" pitchFamily="34" charset="0"/>
                <a:cs typeface="Calibri" panose="020F0502020204030204" pitchFamily="34" charset="0"/>
              </a:rPr>
              <a:t>Lograr relaciones efectivas y de mutuo reconocimiento entre los actores del sistema de gestión de residuos</a:t>
            </a:r>
            <a:endParaRPr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5" name="Google Shape;155;p2"/>
          <p:cNvSpPr txBox="1"/>
          <p:nvPr/>
        </p:nvSpPr>
        <p:spPr>
          <a:xfrm>
            <a:off x="1020679" y="3192665"/>
            <a:ext cx="3200124" cy="442165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000" dirty="0">
                <a:latin typeface="Calibri" panose="020F0502020204030204" pitchFamily="34" charset="0"/>
                <a:cs typeface="Calibri" panose="020F0502020204030204" pitchFamily="34" charset="0"/>
              </a:rPr>
              <a:t>Lograr comportamientos adecuados en gestión de residuos</a:t>
            </a:r>
            <a:endParaRPr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13" name="Conector recto 112">
            <a:extLst>
              <a:ext uri="{FF2B5EF4-FFF2-40B4-BE49-F238E27FC236}">
                <a16:creationId xmlns:a16="http://schemas.microsoft.com/office/drawing/2014/main" id="{06EA0ED4-68B5-4211-A8A0-5C685A41F8B9}"/>
              </a:ext>
            </a:extLst>
          </p:cNvPr>
          <p:cNvCxnSpPr>
            <a:stCxn id="153" idx="3"/>
            <a:endCxn id="153" idx="3"/>
          </p:cNvCxnSpPr>
          <p:nvPr/>
        </p:nvCxnSpPr>
        <p:spPr>
          <a:xfrm>
            <a:off x="4206458" y="2512966"/>
            <a:ext cx="0" cy="0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8" name="Conector angular 57"/>
          <p:cNvCxnSpPr>
            <a:stCxn id="136" idx="0"/>
            <a:endCxn id="155" idx="2"/>
          </p:cNvCxnSpPr>
          <p:nvPr/>
        </p:nvCxnSpPr>
        <p:spPr>
          <a:xfrm rot="16200000" flipV="1">
            <a:off x="4224799" y="2030772"/>
            <a:ext cx="211382" cy="341949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angular 61"/>
          <p:cNvCxnSpPr>
            <a:stCxn id="136" idx="0"/>
            <a:endCxn id="145" idx="2"/>
          </p:cNvCxnSpPr>
          <p:nvPr/>
        </p:nvCxnSpPr>
        <p:spPr>
          <a:xfrm rot="5400000" flipH="1" flipV="1">
            <a:off x="5859853" y="3295333"/>
            <a:ext cx="731264" cy="37049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angular 64"/>
          <p:cNvCxnSpPr>
            <a:stCxn id="136" idx="0"/>
            <a:endCxn id="151" idx="2"/>
          </p:cNvCxnSpPr>
          <p:nvPr/>
        </p:nvCxnSpPr>
        <p:spPr>
          <a:xfrm rot="5400000" flipH="1" flipV="1">
            <a:off x="7926724" y="1528960"/>
            <a:ext cx="430767" cy="420373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cto de flecha 66"/>
          <p:cNvCxnSpPr>
            <a:stCxn id="155" idx="0"/>
            <a:endCxn id="153" idx="2"/>
          </p:cNvCxnSpPr>
          <p:nvPr/>
        </p:nvCxnSpPr>
        <p:spPr>
          <a:xfrm flipH="1" flipV="1">
            <a:off x="2613569" y="2798511"/>
            <a:ext cx="7172" cy="3941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 angular 70"/>
          <p:cNvCxnSpPr>
            <a:stCxn id="145" idx="0"/>
            <a:endCxn id="147" idx="2"/>
          </p:cNvCxnSpPr>
          <p:nvPr/>
        </p:nvCxnSpPr>
        <p:spPr>
          <a:xfrm rot="5400000" flipH="1" flipV="1">
            <a:off x="6070491" y="2066860"/>
            <a:ext cx="680484" cy="127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angular 74"/>
          <p:cNvCxnSpPr>
            <a:stCxn id="152" idx="0"/>
            <a:endCxn id="154" idx="2"/>
          </p:cNvCxnSpPr>
          <p:nvPr/>
        </p:nvCxnSpPr>
        <p:spPr>
          <a:xfrm rot="16200000" flipV="1">
            <a:off x="10072690" y="1939587"/>
            <a:ext cx="258684" cy="1263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angular 76"/>
          <p:cNvCxnSpPr>
            <a:stCxn id="151" idx="0"/>
            <a:endCxn id="152" idx="2"/>
          </p:cNvCxnSpPr>
          <p:nvPr/>
        </p:nvCxnSpPr>
        <p:spPr>
          <a:xfrm rot="16200000" flipV="1">
            <a:off x="10027024" y="2629092"/>
            <a:ext cx="398278" cy="3562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angular 78"/>
          <p:cNvCxnSpPr>
            <a:stCxn id="153" idx="0"/>
            <a:endCxn id="149" idx="2"/>
          </p:cNvCxnSpPr>
          <p:nvPr/>
        </p:nvCxnSpPr>
        <p:spPr>
          <a:xfrm rot="5400000" flipH="1" flipV="1">
            <a:off x="2328281" y="1934961"/>
            <a:ext cx="577748" cy="717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angular 80"/>
          <p:cNvCxnSpPr>
            <a:stCxn id="153" idx="0"/>
            <a:endCxn id="147" idx="2"/>
          </p:cNvCxnSpPr>
          <p:nvPr/>
        </p:nvCxnSpPr>
        <p:spPr>
          <a:xfrm rot="5400000" flipH="1" flipV="1">
            <a:off x="4261750" y="78438"/>
            <a:ext cx="500803" cy="379716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angular 82"/>
          <p:cNvCxnSpPr>
            <a:stCxn id="152" idx="0"/>
            <a:endCxn id="147" idx="2"/>
          </p:cNvCxnSpPr>
          <p:nvPr/>
        </p:nvCxnSpPr>
        <p:spPr>
          <a:xfrm rot="16200000" flipV="1">
            <a:off x="8135227" y="2124"/>
            <a:ext cx="348628" cy="379761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angular 85"/>
          <p:cNvCxnSpPr>
            <a:stCxn id="149" idx="0"/>
            <a:endCxn id="154" idx="0"/>
          </p:cNvCxnSpPr>
          <p:nvPr/>
        </p:nvCxnSpPr>
        <p:spPr>
          <a:xfrm rot="5400000" flipH="1" flipV="1">
            <a:off x="6338757" y="-2607354"/>
            <a:ext cx="138942" cy="7574974"/>
          </a:xfrm>
          <a:prstGeom prst="bentConnector3">
            <a:avLst>
              <a:gd name="adj1" fmla="val 26452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ector angular 87"/>
          <p:cNvCxnSpPr>
            <a:stCxn id="154" idx="0"/>
            <a:endCxn id="149" idx="0"/>
          </p:cNvCxnSpPr>
          <p:nvPr/>
        </p:nvCxnSpPr>
        <p:spPr>
          <a:xfrm rot="16200000" flipH="1" flipV="1">
            <a:off x="6338757" y="-2607354"/>
            <a:ext cx="138942" cy="7574974"/>
          </a:xfrm>
          <a:prstGeom prst="bentConnector3">
            <a:avLst>
              <a:gd name="adj1" fmla="val -16452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angular 89"/>
          <p:cNvCxnSpPr>
            <a:stCxn id="153" idx="0"/>
            <a:endCxn id="152" idx="1"/>
          </p:cNvCxnSpPr>
          <p:nvPr/>
        </p:nvCxnSpPr>
        <p:spPr>
          <a:xfrm rot="16200000" flipH="1">
            <a:off x="5542096" y="-701106"/>
            <a:ext cx="34086" cy="5891141"/>
          </a:xfrm>
          <a:prstGeom prst="bentConnector4">
            <a:avLst>
              <a:gd name="adj1" fmla="val -670657"/>
              <a:gd name="adj2" fmla="val 6351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angular 91"/>
          <p:cNvCxnSpPr>
            <a:stCxn id="152" idx="0"/>
            <a:endCxn id="153" idx="0"/>
          </p:cNvCxnSpPr>
          <p:nvPr/>
        </p:nvCxnSpPr>
        <p:spPr>
          <a:xfrm rot="16200000" flipH="1" flipV="1">
            <a:off x="6334871" y="-1646057"/>
            <a:ext cx="152175" cy="7594780"/>
          </a:xfrm>
          <a:prstGeom prst="bentConnector3">
            <a:avLst>
              <a:gd name="adj1" fmla="val -15022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ector angular 115"/>
          <p:cNvCxnSpPr>
            <a:stCxn id="139" idx="0"/>
            <a:endCxn id="136" idx="2"/>
          </p:cNvCxnSpPr>
          <p:nvPr/>
        </p:nvCxnSpPr>
        <p:spPr>
          <a:xfrm rot="5400000" flipH="1" flipV="1">
            <a:off x="4233775" y="2626898"/>
            <a:ext cx="230017" cy="338290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1" name="Conector angular 120"/>
          <p:cNvCxnSpPr>
            <a:stCxn id="137" idx="0"/>
            <a:endCxn id="136" idx="2"/>
          </p:cNvCxnSpPr>
          <p:nvPr/>
        </p:nvCxnSpPr>
        <p:spPr>
          <a:xfrm rot="16200000" flipV="1">
            <a:off x="6084879" y="4158703"/>
            <a:ext cx="316437" cy="40571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5" name="Conector angular 124"/>
          <p:cNvCxnSpPr>
            <a:stCxn id="138" idx="0"/>
            <a:endCxn id="136" idx="2"/>
          </p:cNvCxnSpPr>
          <p:nvPr/>
        </p:nvCxnSpPr>
        <p:spPr>
          <a:xfrm rot="16200000" flipV="1">
            <a:off x="8061085" y="2182496"/>
            <a:ext cx="173422" cy="421511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7" name="Conector angular 126"/>
          <p:cNvCxnSpPr>
            <a:stCxn id="142" idx="0"/>
            <a:endCxn id="139" idx="2"/>
          </p:cNvCxnSpPr>
          <p:nvPr/>
        </p:nvCxnSpPr>
        <p:spPr>
          <a:xfrm rot="5400000" flipH="1" flipV="1">
            <a:off x="2501055" y="4989704"/>
            <a:ext cx="312549" cy="127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9" name="Conector angular 128"/>
          <p:cNvCxnSpPr>
            <a:stCxn id="148" idx="0"/>
            <a:endCxn id="142" idx="2"/>
          </p:cNvCxnSpPr>
          <p:nvPr/>
        </p:nvCxnSpPr>
        <p:spPr>
          <a:xfrm rot="5400000" flipH="1" flipV="1">
            <a:off x="2500511" y="5855667"/>
            <a:ext cx="312549" cy="108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1" name="Conector angular 130"/>
          <p:cNvCxnSpPr>
            <a:stCxn id="140" idx="0"/>
            <a:endCxn id="137" idx="2"/>
          </p:cNvCxnSpPr>
          <p:nvPr/>
        </p:nvCxnSpPr>
        <p:spPr>
          <a:xfrm rot="16200000" flipV="1">
            <a:off x="6273751" y="4938166"/>
            <a:ext cx="359820" cy="1540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3" name="Conector angular 132"/>
          <p:cNvCxnSpPr>
            <a:stCxn id="144" idx="0"/>
            <a:endCxn id="140" idx="2"/>
          </p:cNvCxnSpPr>
          <p:nvPr/>
        </p:nvCxnSpPr>
        <p:spPr>
          <a:xfrm rot="5400000" flipH="1" flipV="1">
            <a:off x="6314745" y="5992043"/>
            <a:ext cx="277831" cy="1540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5" name="Conector angular 134"/>
          <p:cNvCxnSpPr>
            <a:stCxn id="150" idx="0"/>
            <a:endCxn id="141" idx="2"/>
          </p:cNvCxnSpPr>
          <p:nvPr/>
        </p:nvCxnSpPr>
        <p:spPr>
          <a:xfrm rot="5400000" flipH="1" flipV="1">
            <a:off x="10133229" y="5890310"/>
            <a:ext cx="304311" cy="127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8" name="Conector angular 157"/>
          <p:cNvCxnSpPr>
            <a:stCxn id="141" idx="0"/>
            <a:endCxn id="138" idx="2"/>
          </p:cNvCxnSpPr>
          <p:nvPr/>
        </p:nvCxnSpPr>
        <p:spPr>
          <a:xfrm rot="16200000" flipV="1">
            <a:off x="10143632" y="4888556"/>
            <a:ext cx="253474" cy="3003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1" name="Conector angular 160"/>
          <p:cNvCxnSpPr>
            <a:stCxn id="148" idx="0"/>
            <a:endCxn id="140" idx="2"/>
          </p:cNvCxnSpPr>
          <p:nvPr/>
        </p:nvCxnSpPr>
        <p:spPr>
          <a:xfrm rot="5400000" flipH="1" flipV="1">
            <a:off x="4482977" y="4034097"/>
            <a:ext cx="151653" cy="380512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3" name="Conector angular 162"/>
          <p:cNvCxnSpPr>
            <a:stCxn id="150" idx="0"/>
            <a:endCxn id="140" idx="2"/>
          </p:cNvCxnSpPr>
          <p:nvPr/>
        </p:nvCxnSpPr>
        <p:spPr>
          <a:xfrm rot="16200000" flipV="1">
            <a:off x="8282558" y="4039638"/>
            <a:ext cx="181634" cy="382401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5" name="Conector angular 164"/>
          <p:cNvCxnSpPr>
            <a:stCxn id="144" idx="0"/>
            <a:endCxn id="142" idx="2"/>
          </p:cNvCxnSpPr>
          <p:nvPr/>
        </p:nvCxnSpPr>
        <p:spPr>
          <a:xfrm rot="16200000" flipV="1">
            <a:off x="4332280" y="4024985"/>
            <a:ext cx="438727" cy="378862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9" name="Conector angular 168"/>
          <p:cNvCxnSpPr>
            <a:stCxn id="144" idx="0"/>
            <a:endCxn id="141" idx="2"/>
          </p:cNvCxnSpPr>
          <p:nvPr/>
        </p:nvCxnSpPr>
        <p:spPr>
          <a:xfrm rot="5400000" flipH="1" flipV="1">
            <a:off x="8165416" y="4018694"/>
            <a:ext cx="400508" cy="383942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1" name="Conector angular 170"/>
          <p:cNvCxnSpPr>
            <a:stCxn id="150" idx="2"/>
            <a:endCxn id="148" idx="2"/>
          </p:cNvCxnSpPr>
          <p:nvPr/>
        </p:nvCxnSpPr>
        <p:spPr>
          <a:xfrm rot="5400000">
            <a:off x="6464429" y="2591598"/>
            <a:ext cx="12768" cy="7629142"/>
          </a:xfrm>
          <a:prstGeom prst="bentConnector3">
            <a:avLst>
              <a:gd name="adj1" fmla="val 1890414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5" name="Conector angular 174"/>
          <p:cNvCxnSpPr>
            <a:stCxn id="148" idx="2"/>
            <a:endCxn id="150" idx="2"/>
          </p:cNvCxnSpPr>
          <p:nvPr/>
        </p:nvCxnSpPr>
        <p:spPr>
          <a:xfrm rot="5400000" flipH="1" flipV="1">
            <a:off x="6464429" y="2591598"/>
            <a:ext cx="12768" cy="7629142"/>
          </a:xfrm>
          <a:prstGeom prst="bentConnector3">
            <a:avLst>
              <a:gd name="adj1" fmla="val -1790414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7" name="Conector angular 176"/>
          <p:cNvCxnSpPr>
            <a:stCxn id="141" idx="0"/>
            <a:endCxn id="142" idx="0"/>
          </p:cNvCxnSpPr>
          <p:nvPr/>
        </p:nvCxnSpPr>
        <p:spPr>
          <a:xfrm rot="16200000" flipH="1" flipV="1">
            <a:off x="6413522" y="1274115"/>
            <a:ext cx="115670" cy="7628055"/>
          </a:xfrm>
          <a:prstGeom prst="bentConnector3">
            <a:avLst>
              <a:gd name="adj1" fmla="val -113787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0" name="Conector angular 179"/>
          <p:cNvCxnSpPr>
            <a:stCxn id="142" idx="0"/>
            <a:endCxn id="141" idx="0"/>
          </p:cNvCxnSpPr>
          <p:nvPr/>
        </p:nvCxnSpPr>
        <p:spPr>
          <a:xfrm rot="5400000" flipH="1" flipV="1">
            <a:off x="6413521" y="1274116"/>
            <a:ext cx="115670" cy="7628055"/>
          </a:xfrm>
          <a:prstGeom prst="bentConnector3">
            <a:avLst>
              <a:gd name="adj1" fmla="val 225764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83BA5EE6075647B83267605D9CEBA2" ma:contentTypeVersion="11" ma:contentTypeDescription="Create a new document." ma:contentTypeScope="" ma:versionID="d418f7b1df5e8868f036ec7343fd94b4">
  <xsd:schema xmlns:xsd="http://www.w3.org/2001/XMLSchema" xmlns:xs="http://www.w3.org/2001/XMLSchema" xmlns:p="http://schemas.microsoft.com/office/2006/metadata/properties" xmlns:ns2="00de6283-117f-4f20-ab61-3a5e75dfe264" xmlns:ns3="b28941c1-5078-4b68-9bcc-bfced5fcc882" targetNamespace="http://schemas.microsoft.com/office/2006/metadata/properties" ma:root="true" ma:fieldsID="b4cfa13921c470a926686658a0f6670b" ns2:_="" ns3:_="">
    <xsd:import namespace="00de6283-117f-4f20-ab61-3a5e75dfe264"/>
    <xsd:import namespace="b28941c1-5078-4b68-9bcc-bfced5fcc8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de6283-117f-4f20-ab61-3a5e75dfe2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8941c1-5078-4b68-9bcc-bfced5fcc88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39A8FB5-0A82-44E6-A876-029D48B3CF97}"/>
</file>

<file path=customXml/itemProps2.xml><?xml version="1.0" encoding="utf-8"?>
<ds:datastoreItem xmlns:ds="http://schemas.openxmlformats.org/officeDocument/2006/customXml" ds:itemID="{AC85CFC2-DCEF-41ED-B97E-AAD47B265F21}"/>
</file>

<file path=customXml/itemProps3.xml><?xml version="1.0" encoding="utf-8"?>
<ds:datastoreItem xmlns:ds="http://schemas.openxmlformats.org/officeDocument/2006/customXml" ds:itemID="{F93C78B5-2A40-44A0-9050-2FB78D52DE3A}"/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523</Words>
  <Application>Microsoft Office PowerPoint</Application>
  <PresentationFormat>Panorámica</PresentationFormat>
  <Paragraphs>36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Comportamientos ciudadanos inadecuados en la gestión de residuos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CONOCIMIENTOS Y PRÁCTICAS INADECUADAS, VALORES, EMOCIONES Y ACTITUDES NEGATIVAS  EN LA GESTIÓN DE RESIDUOS</dc:title>
  <dc:creator>Diego Alejandro Roa Sabogal</dc:creator>
  <cp:lastModifiedBy>casa</cp:lastModifiedBy>
  <cp:revision>21</cp:revision>
  <dcterms:created xsi:type="dcterms:W3CDTF">2020-01-23T16:45:13Z</dcterms:created>
  <dcterms:modified xsi:type="dcterms:W3CDTF">2020-12-05T20:51:20Z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0x0101001883BA5EE6075647B83267605D9CEBA2</vt:lpwstr>
  </property>
</Properties>
</file>